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layfair Display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Source Code Pro"/>
      <p:regular r:id="rId42"/>
      <p:bold r:id="rId43"/>
      <p:italic r:id="rId44"/>
      <p:boldItalic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SourceCodePr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SourceCodePro-italic.fntdata"/><Relationship Id="rId21" Type="http://schemas.openxmlformats.org/officeDocument/2006/relationships/slide" Target="slides/slide16.xml"/><Relationship Id="rId43" Type="http://schemas.openxmlformats.org/officeDocument/2006/relationships/font" Target="fonts/SourceCodePro-bold.fntdata"/><Relationship Id="rId24" Type="http://schemas.openxmlformats.org/officeDocument/2006/relationships/slide" Target="slides/slide19.xml"/><Relationship Id="rId46" Type="http://schemas.openxmlformats.org/officeDocument/2006/relationships/font" Target="fonts/Oswald-regular.fntdata"/><Relationship Id="rId23" Type="http://schemas.openxmlformats.org/officeDocument/2006/relationships/slide" Target="slides/slide18.xml"/><Relationship Id="rId45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swa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bold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regular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bold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7e2858fa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7e2858fa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18646417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18646417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19382734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1938273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7e2858fa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7e2858f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1569f00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1569f00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1938273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1938273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why the left one. Mention material.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1657807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1657807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1938273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1938273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19382734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19382734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1864641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1864641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a7e2858fa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a7e2858fa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81ebc1fd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81ebc1fd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avoid confusion wires of leds are not connected. These connections are going to happen with micro switches. Need to explain it.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1ebc1fd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81ebc1fd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1 - Ideal function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1937fc04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1937fc04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2 - What if cubes on User1's i-board are up in bottom layer when placing cubes?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1937fc04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1937fc04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3 - What if cubes are up on User 2's i-board?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193827346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193827346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3 - What if cubes are up on User 2's i-board?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1864641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1864641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1937fc04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1937fc04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193827346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193827346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19382734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19382734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193827346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b19382734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81ebc1fd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81ebc1fd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7e2858fa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7e2858fa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1657807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1657807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7e2858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7e2858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18646417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18646417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7e2858f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7e2858f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e4LZdqbCrxZSIb0vANZEIReBM0tlXn3q/view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Qqxwas_xnQX6GybdWhET44K16WaRxk57/view" TargetMode="External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sFL7ZOqSVVJKMYsAKMfmwDkj1eUznX7S/view" TargetMode="External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OhIJolA_tFJa2dCd05Odwn70E4OEB_ED/view" TargetMode="External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2uIXX-kdYzOWeI1Jo5kJHsv-FUAvL1K0/view" TargetMode="External"/><Relationship Id="rId4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17.jpg"/><Relationship Id="rId6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file/d/1CcIiTmfg8l265j_PUovtmpZodOX2EFgc/view?usp=shar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OCG3WIKWxKD9g9IZ_1RfgWTjvKoCUlcI/view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13.jpg"/><Relationship Id="rId6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WeCare i-Board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Hugo</a:t>
            </a:r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24051" r="51157" t="36680"/>
          <a:stretch/>
        </p:blipFill>
        <p:spPr>
          <a:xfrm>
            <a:off x="839300" y="1679575"/>
            <a:ext cx="1769497" cy="31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Actuator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1080475" y="3545300"/>
            <a:ext cx="1249200" cy="1058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2341025" y="2205975"/>
            <a:ext cx="1485650" cy="1857050"/>
          </a:xfrm>
          <a:custGeom>
            <a:rect b="b" l="l" r="r" t="t"/>
            <a:pathLst>
              <a:path extrusionOk="0" h="74282" w="59426">
                <a:moveTo>
                  <a:pt x="0" y="74282"/>
                </a:moveTo>
                <a:lnTo>
                  <a:pt x="35814" y="74282"/>
                </a:lnTo>
                <a:lnTo>
                  <a:pt x="35814" y="0"/>
                </a:lnTo>
                <a:lnTo>
                  <a:pt x="59426" y="0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7" name="Google Shape;157;p22"/>
          <p:cNvSpPr txBox="1"/>
          <p:nvPr/>
        </p:nvSpPr>
        <p:spPr>
          <a:xfrm>
            <a:off x="3837100" y="1060550"/>
            <a:ext cx="25212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Code Pro"/>
              <a:buChar char="-"/>
            </a:pPr>
            <a:r>
              <a:rPr b="1" lang="en-GB" sz="1500">
                <a:latin typeface="Source Code Pro"/>
                <a:ea typeface="Source Code Pro"/>
                <a:cs typeface="Source Code Pro"/>
                <a:sym typeface="Source Code Pro"/>
              </a:rPr>
              <a:t>Servo Motor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Code Pro"/>
              <a:buChar char="-"/>
            </a:pPr>
            <a:r>
              <a:rPr b="1" lang="en-GB" sz="1500">
                <a:latin typeface="Source Code Pro"/>
                <a:ea typeface="Source Code Pro"/>
                <a:cs typeface="Source Code Pro"/>
                <a:sym typeface="Source Code Pro"/>
              </a:rPr>
              <a:t>Solenoid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Code Pro"/>
              <a:buChar char="-"/>
            </a:pPr>
            <a:r>
              <a:rPr b="1" lang="en-GB" sz="1500">
                <a:latin typeface="Source Code Pro"/>
                <a:ea typeface="Source Code Pro"/>
                <a:cs typeface="Source Code Pro"/>
                <a:sym typeface="Source Code Pro"/>
              </a:rPr>
              <a:t>Linear Actuator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8" name="Google Shape;158;p22"/>
          <p:cNvCxnSpPr/>
          <p:nvPr/>
        </p:nvCxnSpPr>
        <p:spPr>
          <a:xfrm>
            <a:off x="3826675" y="1260550"/>
            <a:ext cx="0" cy="229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2"/>
          <p:cNvCxnSpPr/>
          <p:nvPr/>
        </p:nvCxnSpPr>
        <p:spPr>
          <a:xfrm>
            <a:off x="4299375" y="2408500"/>
            <a:ext cx="114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2"/>
          <p:cNvCxnSpPr/>
          <p:nvPr/>
        </p:nvCxnSpPr>
        <p:spPr>
          <a:xfrm>
            <a:off x="4299375" y="3556550"/>
            <a:ext cx="186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7475" l="20154" r="27645" t="8050"/>
          <a:stretch/>
        </p:blipFill>
        <p:spPr>
          <a:xfrm>
            <a:off x="6475649" y="399225"/>
            <a:ext cx="1670505" cy="14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Actuator</a:t>
            </a:r>
            <a:endParaRPr/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9" name="Google Shape;169;p23" title="Hugo Body Servo Single Cell v15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100" y="983950"/>
            <a:ext cx="6792845" cy="3820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Actuator-Backup</a:t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6" name="Google Shape;176;p24" title="Hugo Solinoid single cell v4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900" y="1095050"/>
            <a:ext cx="6792845" cy="3820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 b="5472" l="24051" r="51157" t="36680"/>
          <a:stretch/>
        </p:blipFill>
        <p:spPr>
          <a:xfrm>
            <a:off x="839300" y="1908175"/>
            <a:ext cx="1769497" cy="292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Detector/Sensor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1063625" y="2296000"/>
            <a:ext cx="1311300" cy="326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2386050" y="1789525"/>
            <a:ext cx="1080465" cy="686550"/>
          </a:xfrm>
          <a:custGeom>
            <a:rect b="b" l="l" r="r" t="t"/>
            <a:pathLst>
              <a:path extrusionOk="0" h="27462" w="57175">
                <a:moveTo>
                  <a:pt x="0" y="27462"/>
                </a:moveTo>
                <a:lnTo>
                  <a:pt x="29713" y="27462"/>
                </a:lnTo>
                <a:lnTo>
                  <a:pt x="29713" y="0"/>
                </a:lnTo>
                <a:lnTo>
                  <a:pt x="57175" y="0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Google Shape;185;p25"/>
          <p:cNvSpPr txBox="1"/>
          <p:nvPr/>
        </p:nvSpPr>
        <p:spPr>
          <a:xfrm>
            <a:off x="3390175" y="1595975"/>
            <a:ext cx="37116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ource Code Pro"/>
              <a:buChar char="-"/>
            </a:pPr>
            <a:r>
              <a:rPr b="1" lang="en-GB" sz="1500">
                <a:latin typeface="Source Code Pro"/>
                <a:ea typeface="Source Code Pro"/>
                <a:cs typeface="Source Code Pro"/>
                <a:sym typeface="Source Code Pro"/>
              </a:rPr>
              <a:t>Reed Switch + Magnet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171175" y="2385575"/>
            <a:ext cx="2972825" cy="275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425" y="3297675"/>
            <a:ext cx="1595375" cy="15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5526" l="49741" r="26366" t="77022"/>
          <a:stretch/>
        </p:blipFill>
        <p:spPr>
          <a:xfrm>
            <a:off x="839300" y="1150387"/>
            <a:ext cx="1769497" cy="914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and Communication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00" y="1204577"/>
            <a:ext cx="3606750" cy="188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4">
            <a:alphaModFix/>
          </a:blip>
          <a:srcRect b="9090" l="6133" r="4842" t="4991"/>
          <a:stretch/>
        </p:blipFill>
        <p:spPr>
          <a:xfrm>
            <a:off x="5578675" y="2901050"/>
            <a:ext cx="2689925" cy="19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727775" y="3850225"/>
            <a:ext cx="428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Wireless communication between boards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99" name="Google Shape;199;p26"/>
          <p:cNvCxnSpPr/>
          <p:nvPr/>
        </p:nvCxnSpPr>
        <p:spPr>
          <a:xfrm>
            <a:off x="819400" y="4297225"/>
            <a:ext cx="539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6"/>
          <p:cNvSpPr txBox="1"/>
          <p:nvPr/>
        </p:nvSpPr>
        <p:spPr>
          <a:xfrm>
            <a:off x="4780896" y="1850200"/>
            <a:ext cx="275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Data processing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01" name="Google Shape;201;p26"/>
          <p:cNvCxnSpPr/>
          <p:nvPr/>
        </p:nvCxnSpPr>
        <p:spPr>
          <a:xfrm>
            <a:off x="4536688" y="2269375"/>
            <a:ext cx="2005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050" y="1096250"/>
            <a:ext cx="3604151" cy="35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Cubes</a:t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175" y="200437"/>
            <a:ext cx="2479750" cy="2394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167" y="2695885"/>
            <a:ext cx="2479758" cy="2247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Model</a:t>
            </a:r>
            <a:endParaRPr/>
          </a:p>
        </p:txBody>
      </p:sp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7" name="Google Shape;217;p28" title="Hugo Main Box Servo v6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575" y="1113850"/>
            <a:ext cx="6792845" cy="3820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1 Board</a:t>
            </a:r>
            <a:endParaRPr/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4" name="Google Shape;224;p29" title="Hugo Main Box Servo user 1 v8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300" y="1159250"/>
            <a:ext cx="6397350" cy="3598501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19050">
              <a:srgbClr val="FFFF00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2 Board</a:t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1" name="Google Shape;231;p30" title="Hugo Main Box Servo pattern (v7~recovered)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300" y="1159250"/>
            <a:ext cx="6458725" cy="36476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Looks Like</a:t>
            </a:r>
            <a:endParaRPr/>
          </a:p>
        </p:txBody>
      </p:sp>
      <p:sp>
        <p:nvSpPr>
          <p:cNvPr id="237" name="Google Shape;237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450" y="363050"/>
            <a:ext cx="5047348" cy="46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4175" y="1687650"/>
            <a:ext cx="1755403" cy="17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387937" y="1687650"/>
            <a:ext cx="1987200" cy="1768200"/>
          </a:xfrm>
          <a:prstGeom prst="rect">
            <a:avLst/>
          </a:prstGeom>
          <a:noFill/>
          <a:ln cap="flat" cmpd="sng" w="28575">
            <a:solidFill>
              <a:srgbClr val="E91D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2568270" y="1687650"/>
            <a:ext cx="1987200" cy="1768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387925" y="3546075"/>
            <a:ext cx="1987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Anish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568275" y="3546075"/>
            <a:ext cx="1987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Maryam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740925" y="3546075"/>
            <a:ext cx="1987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Peter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921275" y="3546075"/>
            <a:ext cx="19872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Shivaani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28850" l="0" r="0" t="0"/>
          <a:stretch/>
        </p:blipFill>
        <p:spPr>
          <a:xfrm>
            <a:off x="395625" y="1687650"/>
            <a:ext cx="1987199" cy="176820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5">
            <a:alphaModFix/>
          </a:blip>
          <a:srcRect b="16873" l="14679" r="14679" t="47111"/>
          <a:stretch/>
        </p:blipFill>
        <p:spPr>
          <a:xfrm>
            <a:off x="6942553" y="1705900"/>
            <a:ext cx="1910673" cy="1731698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6">
            <a:alphaModFix/>
          </a:blip>
          <a:srcRect b="41736" l="7125" r="18102" t="8618"/>
          <a:stretch/>
        </p:blipFill>
        <p:spPr>
          <a:xfrm>
            <a:off x="4770925" y="1705900"/>
            <a:ext cx="1956150" cy="173170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Hardware Diagram</a:t>
            </a:r>
            <a:endParaRPr/>
          </a:p>
        </p:txBody>
      </p:sp>
      <p:sp>
        <p:nvSpPr>
          <p:cNvPr id="244" name="Google Shape;244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325" y="1074000"/>
            <a:ext cx="7022414" cy="39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</a:t>
            </a:r>
            <a:endParaRPr/>
          </a:p>
        </p:txBody>
      </p:sp>
      <p:sp>
        <p:nvSpPr>
          <p:cNvPr id="251" name="Google Shape;251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50" y="154975"/>
            <a:ext cx="6566799" cy="479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</a:t>
            </a:r>
            <a:endParaRPr/>
          </a:p>
        </p:txBody>
      </p:sp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49" y="154946"/>
            <a:ext cx="6566799" cy="479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</a:t>
            </a:r>
            <a:endParaRPr/>
          </a:p>
        </p:txBody>
      </p:sp>
      <p:sp>
        <p:nvSpPr>
          <p:cNvPr id="265" name="Google Shape;265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150" y="154961"/>
            <a:ext cx="6566799" cy="479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</a:t>
            </a:r>
            <a:endParaRPr/>
          </a:p>
        </p:txBody>
      </p:sp>
      <p:sp>
        <p:nvSpPr>
          <p:cNvPr id="272" name="Google Shape;272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2063150" y="154961"/>
            <a:ext cx="6566800" cy="4790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1179925" y="2579950"/>
            <a:ext cx="6682800" cy="135000"/>
          </a:xfrm>
          <a:prstGeom prst="rect">
            <a:avLst/>
          </a:prstGeom>
          <a:solidFill>
            <a:srgbClr val="F8E71C">
              <a:alpha val="2011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1551150" y="1649950"/>
            <a:ext cx="19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Milestone 1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3883350" y="1010475"/>
            <a:ext cx="19287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Milestone 2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Hardware Choice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Project Implementation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6764675" y="1010475"/>
            <a:ext cx="19287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Milestone 3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Final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Presentation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Report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84" name="Google Shape;284;p37"/>
          <p:cNvCxnSpPr/>
          <p:nvPr/>
        </p:nvCxnSpPr>
        <p:spPr>
          <a:xfrm>
            <a:off x="4847700" y="2163525"/>
            <a:ext cx="0" cy="31920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7"/>
          <p:cNvCxnSpPr/>
          <p:nvPr/>
        </p:nvCxnSpPr>
        <p:spPr>
          <a:xfrm>
            <a:off x="7729025" y="2163525"/>
            <a:ext cx="0" cy="31890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86" name="Google Shape;286;p37"/>
          <p:cNvGrpSpPr/>
          <p:nvPr/>
        </p:nvGrpSpPr>
        <p:grpSpPr>
          <a:xfrm>
            <a:off x="4297695" y="2812175"/>
            <a:ext cx="1100013" cy="1962025"/>
            <a:chOff x="1665370" y="2880450"/>
            <a:chExt cx="1100013" cy="1962025"/>
          </a:xfrm>
        </p:grpSpPr>
        <p:cxnSp>
          <p:nvCxnSpPr>
            <p:cNvPr id="287" name="Google Shape;287;p37"/>
            <p:cNvCxnSpPr/>
            <p:nvPr/>
          </p:nvCxnSpPr>
          <p:spPr>
            <a:xfrm rot="10800000">
              <a:off x="2251225" y="2880450"/>
              <a:ext cx="0" cy="630000"/>
            </a:xfrm>
            <a:prstGeom prst="straightConnector1">
              <a:avLst/>
            </a:prstGeom>
            <a:noFill/>
            <a:ln cap="flat" cmpd="sng" w="19050">
              <a:solidFill>
                <a:srgbClr val="E91D63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88" name="Google Shape;288;p37"/>
            <p:cNvGrpSpPr/>
            <p:nvPr/>
          </p:nvGrpSpPr>
          <p:grpSpPr>
            <a:xfrm>
              <a:off x="2210708" y="4347218"/>
              <a:ext cx="469125" cy="495257"/>
              <a:chOff x="5762525" y="3455250"/>
              <a:chExt cx="620700" cy="655275"/>
            </a:xfrm>
          </p:grpSpPr>
          <p:sp>
            <p:nvSpPr>
              <p:cNvPr id="289" name="Google Shape;289;p37"/>
              <p:cNvSpPr/>
              <p:nvPr/>
            </p:nvSpPr>
            <p:spPr>
              <a:xfrm>
                <a:off x="5762525" y="3455250"/>
                <a:ext cx="620700" cy="6207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28575">
                <a:solidFill>
                  <a:srgbClr val="E91D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90" name="Google Shape;290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62525" y="3679781"/>
                <a:ext cx="620700" cy="4307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1" name="Google Shape;291;p37"/>
            <p:cNvGrpSpPr/>
            <p:nvPr/>
          </p:nvGrpSpPr>
          <p:grpSpPr>
            <a:xfrm>
              <a:off x="2296258" y="3754118"/>
              <a:ext cx="469125" cy="495257"/>
              <a:chOff x="5762525" y="3455250"/>
              <a:chExt cx="620700" cy="655275"/>
            </a:xfrm>
          </p:grpSpPr>
          <p:sp>
            <p:nvSpPr>
              <p:cNvPr id="292" name="Google Shape;292;p37"/>
              <p:cNvSpPr/>
              <p:nvPr/>
            </p:nvSpPr>
            <p:spPr>
              <a:xfrm>
                <a:off x="5762525" y="3455250"/>
                <a:ext cx="620700" cy="6207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28575">
                <a:solidFill>
                  <a:srgbClr val="E91D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93" name="Google Shape;293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62525" y="3679781"/>
                <a:ext cx="620700" cy="4307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4" name="Google Shape;294;p37"/>
            <p:cNvGrpSpPr/>
            <p:nvPr/>
          </p:nvGrpSpPr>
          <p:grpSpPr>
            <a:xfrm>
              <a:off x="1665370" y="4167968"/>
              <a:ext cx="469125" cy="495257"/>
              <a:chOff x="5762525" y="3455250"/>
              <a:chExt cx="620700" cy="655275"/>
            </a:xfrm>
          </p:grpSpPr>
          <p:sp>
            <p:nvSpPr>
              <p:cNvPr id="295" name="Google Shape;295;p37"/>
              <p:cNvSpPr/>
              <p:nvPr/>
            </p:nvSpPr>
            <p:spPr>
              <a:xfrm>
                <a:off x="5762525" y="3455250"/>
                <a:ext cx="620700" cy="6207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28575">
                <a:solidFill>
                  <a:srgbClr val="E91D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96" name="Google Shape;296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62525" y="3679781"/>
                <a:ext cx="620700" cy="4307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7" name="Google Shape;297;p37"/>
            <p:cNvGrpSpPr/>
            <p:nvPr/>
          </p:nvGrpSpPr>
          <p:grpSpPr>
            <a:xfrm>
              <a:off x="1741583" y="3566718"/>
              <a:ext cx="469125" cy="495257"/>
              <a:chOff x="5762525" y="3455250"/>
              <a:chExt cx="620700" cy="655275"/>
            </a:xfrm>
          </p:grpSpPr>
          <p:sp>
            <p:nvSpPr>
              <p:cNvPr id="298" name="Google Shape;298;p37"/>
              <p:cNvSpPr/>
              <p:nvPr/>
            </p:nvSpPr>
            <p:spPr>
              <a:xfrm>
                <a:off x="5762525" y="3455250"/>
                <a:ext cx="620700" cy="620700"/>
              </a:xfrm>
              <a:prstGeom prst="smileyFace">
                <a:avLst>
                  <a:gd fmla="val 4653" name="adj"/>
                </a:avLst>
              </a:prstGeom>
              <a:noFill/>
              <a:ln cap="flat" cmpd="sng" w="28575">
                <a:solidFill>
                  <a:srgbClr val="E91D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99" name="Google Shape;299;p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762525" y="3679781"/>
                <a:ext cx="620700" cy="4307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300" name="Google Shape;300;p37"/>
          <p:cNvCxnSpPr/>
          <p:nvPr/>
        </p:nvCxnSpPr>
        <p:spPr>
          <a:xfrm>
            <a:off x="2519275" y="2163525"/>
            <a:ext cx="900" cy="318900"/>
          </a:xfrm>
          <a:prstGeom prst="straightConnector1">
            <a:avLst/>
          </a:prstGeom>
          <a:noFill/>
          <a:ln cap="flat" cmpd="sng" w="19050">
            <a:solidFill>
              <a:srgbClr val="42424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7"/>
          <p:cNvSpPr/>
          <p:nvPr/>
        </p:nvSpPr>
        <p:spPr>
          <a:xfrm>
            <a:off x="5612925" y="2587150"/>
            <a:ext cx="134100" cy="12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6008575" y="2587150"/>
            <a:ext cx="134100" cy="12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6672475" y="2587150"/>
            <a:ext cx="134100" cy="120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  <p:sp>
        <p:nvSpPr>
          <p:cNvPr id="309" name="Google Shape;309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38"/>
          <p:cNvSpPr txBox="1"/>
          <p:nvPr/>
        </p:nvSpPr>
        <p:spPr>
          <a:xfrm>
            <a:off x="1564450" y="1226750"/>
            <a:ext cx="47382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N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ext steps: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Test single cube (Jan 5)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Software(Algorithms)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Fabricate the entire board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Questions:</a:t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Delivery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COVID restrictions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BOM</a:t>
            </a:r>
            <a:endParaRPr/>
          </a:p>
        </p:txBody>
      </p:sp>
      <p:sp>
        <p:nvSpPr>
          <p:cNvPr id="316" name="Google Shape;316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7" name="Google Shape;317;p39"/>
          <p:cNvSpPr txBox="1"/>
          <p:nvPr/>
        </p:nvSpPr>
        <p:spPr>
          <a:xfrm>
            <a:off x="1564450" y="1226750"/>
            <a:ext cx="61071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-GB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https://drive.google.com/file/d/1CcIiTmfg8l265j_PUovtmpZodOX2EFgc/view?usp=sharing</a:t>
            </a:r>
            <a:b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</a:b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2830400" y="1838050"/>
            <a:ext cx="5667600" cy="18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Thank You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					</a:t>
            </a:r>
            <a:r>
              <a:rPr lang="en-GB" sz="2600">
                <a:highlight>
                  <a:schemeClr val="lt1"/>
                </a:highlight>
              </a:rPr>
              <a:t>- Team Hugo</a:t>
            </a:r>
            <a:endParaRPr sz="2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 2 Targets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878675" y="1382325"/>
            <a:ext cx="73938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Oswald"/>
              <a:buAutoNum type="arabicPeriod"/>
            </a:pPr>
            <a:r>
              <a:rPr lang="en-GB" sz="2600">
                <a:latin typeface="Oswald"/>
                <a:ea typeface="Oswald"/>
                <a:cs typeface="Oswald"/>
                <a:sym typeface="Oswald"/>
              </a:rPr>
              <a:t>Functional Diagram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Oswald"/>
              <a:buAutoNum type="arabicPeriod"/>
            </a:pPr>
            <a:r>
              <a:rPr lang="en-GB" sz="2600">
                <a:latin typeface="Oswald"/>
                <a:ea typeface="Oswald"/>
                <a:cs typeface="Oswald"/>
                <a:sym typeface="Oswald"/>
              </a:rPr>
              <a:t>Hardware Drawing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Oswald"/>
              <a:buAutoNum type="arabicPeriod"/>
            </a:pPr>
            <a:r>
              <a:rPr lang="en-GB" sz="2600">
                <a:latin typeface="Oswald"/>
                <a:ea typeface="Oswald"/>
                <a:cs typeface="Oswald"/>
                <a:sym typeface="Oswald"/>
              </a:rPr>
              <a:t>Electronic Hardware Diagram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Oswald"/>
              <a:buAutoNum type="arabicPeriod"/>
            </a:pPr>
            <a:r>
              <a:rPr lang="en-GB" sz="2600">
                <a:latin typeface="Oswald"/>
                <a:ea typeface="Oswald"/>
                <a:cs typeface="Oswald"/>
                <a:sym typeface="Oswald"/>
              </a:rPr>
              <a:t>Bill of Materials</a:t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" name="Google Shape;90;p16" title="prototype 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050" y="1048900"/>
            <a:ext cx="6792845" cy="38209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369250" y="1612625"/>
            <a:ext cx="16245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 </a:t>
            </a:r>
            <a:r>
              <a:rPr lang="en-GB" sz="3500">
                <a:latin typeface="Playfair Display"/>
                <a:ea typeface="Playfair Display"/>
                <a:cs typeface="Playfair Display"/>
                <a:sym typeface="Playfair Display"/>
              </a:rPr>
              <a:t>✖</a:t>
            </a:r>
            <a:endParaRPr sz="4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16341" l="28502" r="24166" t="28580"/>
          <a:stretch/>
        </p:blipFill>
        <p:spPr>
          <a:xfrm>
            <a:off x="6080925" y="328800"/>
            <a:ext cx="2903771" cy="246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704" l="15213" r="10937" t="25166"/>
          <a:stretch/>
        </p:blipFill>
        <p:spPr>
          <a:xfrm>
            <a:off x="159300" y="2797025"/>
            <a:ext cx="5855995" cy="2231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/>
          <p:nvPr/>
        </p:nvCxnSpPr>
        <p:spPr>
          <a:xfrm>
            <a:off x="2474925" y="2847475"/>
            <a:ext cx="44457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</a:t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15214" r="10678" t="12087"/>
          <a:stretch/>
        </p:blipFill>
        <p:spPr>
          <a:xfrm>
            <a:off x="66600" y="2612050"/>
            <a:ext cx="5575829" cy="251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0" l="64030" r="0" t="20420"/>
          <a:stretch/>
        </p:blipFill>
        <p:spPr>
          <a:xfrm>
            <a:off x="7405749" y="38025"/>
            <a:ext cx="1731346" cy="270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7225" y="2729950"/>
            <a:ext cx="7449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2025" y="2729950"/>
            <a:ext cx="7449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675" y="2729950"/>
            <a:ext cx="7449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6841448" y="2039825"/>
            <a:ext cx="640500" cy="281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6">
            <a:alphaModFix/>
          </a:blip>
          <a:srcRect b="16341" l="28502" r="24166" t="28580"/>
          <a:stretch/>
        </p:blipFill>
        <p:spPr>
          <a:xfrm>
            <a:off x="4514675" y="651525"/>
            <a:ext cx="2259050" cy="192022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502950" y="1153425"/>
            <a:ext cx="8718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User 1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It Works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6336523" y="2242425"/>
            <a:ext cx="640500" cy="281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7214" l="11234" r="4984" t="18414"/>
          <a:stretch/>
        </p:blipFill>
        <p:spPr>
          <a:xfrm>
            <a:off x="4474700" y="85000"/>
            <a:ext cx="4572001" cy="287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5829" l="16358" r="11449" t="0"/>
          <a:stretch/>
        </p:blipFill>
        <p:spPr>
          <a:xfrm>
            <a:off x="67525" y="2464800"/>
            <a:ext cx="5267305" cy="260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7678" y="2955449"/>
            <a:ext cx="862380" cy="86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9987" y="2955449"/>
            <a:ext cx="862380" cy="86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0709" y="2955449"/>
            <a:ext cx="862380" cy="8623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502950" y="1153425"/>
            <a:ext cx="8718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swald"/>
                <a:ea typeface="Oswald"/>
                <a:cs typeface="Oswald"/>
                <a:sym typeface="Oswald"/>
              </a:rPr>
              <a:t>User 2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Details</a:t>
            </a:r>
            <a:endParaRPr/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24051" r="26367" t="36680"/>
          <a:stretch/>
        </p:blipFill>
        <p:spPr>
          <a:xfrm>
            <a:off x="2469413" y="1136775"/>
            <a:ext cx="4205175" cy="37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0" l="24051" r="51157" t="36680"/>
          <a:stretch/>
        </p:blipFill>
        <p:spPr>
          <a:xfrm>
            <a:off x="839300" y="1679575"/>
            <a:ext cx="1769497" cy="31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Actuator</a:t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1080475" y="3545300"/>
            <a:ext cx="1249200" cy="1058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2341025" y="2205975"/>
            <a:ext cx="1485650" cy="1857050"/>
          </a:xfrm>
          <a:custGeom>
            <a:rect b="b" l="l" r="r" t="t"/>
            <a:pathLst>
              <a:path extrusionOk="0" h="74282" w="59426">
                <a:moveTo>
                  <a:pt x="0" y="74282"/>
                </a:moveTo>
                <a:lnTo>
                  <a:pt x="35814" y="74282"/>
                </a:lnTo>
                <a:lnTo>
                  <a:pt x="35814" y="0"/>
                </a:lnTo>
                <a:lnTo>
                  <a:pt x="59426" y="0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3" name="Google Shape;143;p21"/>
          <p:cNvSpPr txBox="1"/>
          <p:nvPr/>
        </p:nvSpPr>
        <p:spPr>
          <a:xfrm>
            <a:off x="3837100" y="1060550"/>
            <a:ext cx="2521200" cy="26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Code Pro"/>
              <a:buChar char="-"/>
            </a:pPr>
            <a:r>
              <a:rPr b="1" lang="en-GB" sz="1500">
                <a:latin typeface="Source Code Pro"/>
                <a:ea typeface="Source Code Pro"/>
                <a:cs typeface="Source Code Pro"/>
                <a:sym typeface="Source Code Pro"/>
              </a:rPr>
              <a:t>Servo Motor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Code Pro"/>
              <a:buChar char="-"/>
            </a:pPr>
            <a:r>
              <a:rPr b="1" lang="en-GB" sz="1500">
                <a:latin typeface="Source Code Pro"/>
                <a:ea typeface="Source Code Pro"/>
                <a:cs typeface="Source Code Pro"/>
                <a:sym typeface="Source Code Pro"/>
              </a:rPr>
              <a:t>Solenoid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Source Code Pro"/>
              <a:buChar char="-"/>
            </a:pPr>
            <a:r>
              <a:rPr b="1" lang="en-GB" sz="1500">
                <a:latin typeface="Source Code Pro"/>
                <a:ea typeface="Source Code Pro"/>
                <a:cs typeface="Source Code Pro"/>
                <a:sym typeface="Source Code Pro"/>
              </a:rPr>
              <a:t>Linear Actuator</a:t>
            </a:r>
            <a:endParaRPr b="1" sz="15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22260" l="0" r="0" t="14138"/>
          <a:stretch/>
        </p:blipFill>
        <p:spPr>
          <a:xfrm>
            <a:off x="6586900" y="3106375"/>
            <a:ext cx="2254700" cy="11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5">
            <a:alphaModFix/>
          </a:blip>
          <a:srcRect b="17255" l="17088" r="11139" t="14781"/>
          <a:stretch/>
        </p:blipFill>
        <p:spPr>
          <a:xfrm>
            <a:off x="6348000" y="1877725"/>
            <a:ext cx="1249201" cy="1182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1"/>
          <p:cNvCxnSpPr/>
          <p:nvPr/>
        </p:nvCxnSpPr>
        <p:spPr>
          <a:xfrm>
            <a:off x="3826675" y="1260550"/>
            <a:ext cx="0" cy="2295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6">
            <a:alphaModFix/>
          </a:blip>
          <a:srcRect b="7475" l="20154" r="27645" t="8050"/>
          <a:stretch/>
        </p:blipFill>
        <p:spPr>
          <a:xfrm>
            <a:off x="6475649" y="399225"/>
            <a:ext cx="1670505" cy="14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